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5175"/>
  <p:notesSz cx="9925050" cy="66659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44">
          <p15:clr>
            <a:srgbClr val="A4A3A4"/>
          </p15:clr>
        </p15:guide>
        <p15:guide id="2" pos="3841">
          <p15:clr>
            <a:srgbClr val="A4A3A4"/>
          </p15:clr>
        </p15:guide>
        <p15:guide id="3" orient="horz" pos="3944">
          <p15:clr>
            <a:srgbClr val="9AA0A6"/>
          </p15:clr>
        </p15:guide>
        <p15:guide id="4" orient="horz" pos="3357">
          <p15:clr>
            <a:srgbClr val="9AA0A6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3C8F1D-A6BF-4085-AFC7-56748F4509AC}">
  <a:tblStyle styleId="{D53C8F1D-A6BF-4085-AFC7-56748F4509A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44" orient="horz"/>
        <p:guide pos="3841"/>
        <p:guide pos="3944" orient="horz"/>
        <p:guide pos="3357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3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69a4c6e3_0_35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69a4c6e3_0_35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… belongs to the family of cobots, = collaborative robots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The big difference of cobots with robots is that they don’t should not operate in closed-off areas. Instead, they can and should safely operate alongside and even collaborate with human workers, and are easy to program.</a:t>
            </a:r>
            <a:endParaRPr/>
          </a:p>
        </p:txBody>
      </p:sp>
      <p:sp>
        <p:nvSpPr>
          <p:cNvPr id="177" name="Google Shape;177;g7569a4c6e3_0_35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69a4c6e3_0_31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We will work this semester with the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UR10e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Payload 10kg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569a4c6e3_0_31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69a4c6e3_0_21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comes with a controller</a:t>
            </a:r>
            <a:endParaRPr/>
          </a:p>
        </p:txBody>
      </p:sp>
      <p:sp>
        <p:nvSpPr>
          <p:cNvPr id="194" name="Google Shape;194;g7569a4c6e3_0_21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69a4c6e3_0_3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and a teach pendant</a:t>
            </a:r>
            <a:endParaRPr/>
          </a:p>
        </p:txBody>
      </p:sp>
      <p:sp>
        <p:nvSpPr>
          <p:cNvPr id="205" name="Google Shape;205;g7569a4c6e3_0_33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69a4c6e3_0_35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69a4c6e3_0_35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and can be customised with various end effectors...</a:t>
            </a:r>
            <a:endParaRPr/>
          </a:p>
        </p:txBody>
      </p:sp>
      <p:sp>
        <p:nvSpPr>
          <p:cNvPr id="219" name="Google Shape;219;g7569a4c6e3_0_35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69a4c6e3_0_37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69a4c6e3_0_37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such as the robotiq vacuum gripper air pick</a:t>
            </a:r>
            <a:endParaRPr/>
          </a:p>
        </p:txBody>
      </p:sp>
      <p:sp>
        <p:nvSpPr>
          <p:cNvPr id="228" name="Google Shape;228;g7569a4c6e3_0_37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69a4c6e3_0_30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7569a4c6e3_0_30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69a4c6e3_0_38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69a4c6e3_0_38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569a4c6e3_0_38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69a4c6e3_0_40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69a4c6e3_0_40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7569a4c6e3_0_40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569a4c6e3_0_41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69a4c6e3_0_41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569a4c6e3_0_41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69a4c6e3_0_43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569a4c6e3_0_43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7569a4c6e3_0_432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69a4c6e3_0_44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69a4c6e3_0_44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as an alternative ...</a:t>
            </a:r>
            <a:endParaRPr/>
          </a:p>
        </p:txBody>
      </p:sp>
      <p:sp>
        <p:nvSpPr>
          <p:cNvPr id="285" name="Google Shape;285;g7569a4c6e3_0_44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69a4c6e3_0_45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569a4c6e3_0_45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7569a4c6e3_0_45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569a4c6e3_0_46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569a4c6e3_0_46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7569a4c6e3_0_46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569a4c6e3_0_47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569a4c6e3_0_47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G: State of tools. In contrast, COMPAS FAB -&gt; is open source, online control, builds upon OSS state-of-the-art (output of robotic research goes into backends used by FAB), vendor-neutral.</a:t>
            </a:r>
            <a:endParaRPr/>
          </a:p>
        </p:txBody>
      </p:sp>
      <p:sp>
        <p:nvSpPr>
          <p:cNvPr id="313" name="Google Shape;313;g7569a4c6e3_0_47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569a4c6e3_0_38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569a4c6e3_0_38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UR online control is an intermediary step towards using Compas FAB</a:t>
            </a:r>
            <a:endParaRPr/>
          </a:p>
        </p:txBody>
      </p:sp>
      <p:sp>
        <p:nvSpPr>
          <p:cNvPr id="327" name="Google Shape;327;g7569a4c6e3_0_38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569a4c6e3_0_7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569a4c6e3_0_7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7569a4c6e3_0_7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569a4c6e3_0_18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569a4c6e3_0_18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Open Anaconda prompt</a:t>
            </a:r>
            <a:endParaRPr/>
          </a:p>
        </p:txBody>
      </p:sp>
      <p:sp>
        <p:nvSpPr>
          <p:cNvPr id="343" name="Google Shape;343;g7569a4c6e3_0_18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569a4c6e3_0_17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569a4c6e3_0_17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569a4c6e3_0_17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569a4c6e3_0_19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569a4c6e3_0_19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569a4c6e3_0_19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69a4c6e3_0_20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7569a4c6e3_0_20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69a4c6e3_0_51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569a4c6e3_0_51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7569a4c6e3_0_51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569a4c6e3_0_49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569a4c6e3_0_49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UR online control is an intermediary step towards using Compas FAB</a:t>
            </a:r>
            <a:endParaRPr/>
          </a:p>
        </p:txBody>
      </p:sp>
      <p:sp>
        <p:nvSpPr>
          <p:cNvPr id="376" name="Google Shape;376;g7569a4c6e3_0_49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569a4c6e3_0_49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569a4c6e3_0_49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For running the main file, you need to set up a Pyhton 2.7 environment</a:t>
            </a:r>
            <a:endParaRPr/>
          </a:p>
        </p:txBody>
      </p:sp>
      <p:sp>
        <p:nvSpPr>
          <p:cNvPr id="384" name="Google Shape;384;g7569a4c6e3_0_49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69a4c6e3_0_22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569a4c6e3_0_22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G: </a:t>
            </a:r>
            <a:r>
              <a:rPr b="1" lang="de-DE" sz="1100"/>
              <a:t>What is a robot?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The robot is a machine that, independently of its exterior, is able to modify the environment in which it operates.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100"/>
              <a:t>_Robotics_ is commonly defined as the science studying the _intelligent connection between perception and action_.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https://www.federica.eu/l/introduction_to_robotics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   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B. Siciliano, L. Sciavicco, L. Villani, G. Oriolo, Robotics: Modelling, Planning and Control, Springer, London, 2009, ISBN 978-1-84628-642-1</a:t>
            </a:r>
            <a:endParaRPr sz="1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7569a4c6e3_0_22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69a4c6e3_0_23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69a4c6e3_0_23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marR="1905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Manipulator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collection of links (mechanical linkages) connected by joints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Generally, joints are either revolute (rotary) or prismatic (linear)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Each joint has joint axis along which the particular link either rotates or slides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Helvetica Neue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joint axis identifies a degree of freedom (DOF)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End-effector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part that is connected to the last joint of a manipulator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i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hand</a:t>
            </a: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i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tool</a:t>
            </a: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which performs the required task depending on the fabrication process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actuated (e.g. gripper gripping) the end-effector can be controlled by the robots controller via I/O.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905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Actuators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Used to move the elements of the manipulators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Each actuator is driven by a controller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 be electric motors (servomotor, stepper motor), pneumatic cylinders or hydraulic cylinders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90500" marR="1905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Sensors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Internal sensors: check joint position, temperature, force, ...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External sensors: percept environment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905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Controller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Brain of the robot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Receives the data from the computer, controls the motions of the actuators and coordintes the motions with the sensory feedback information.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905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Teach pendant</a:t>
            </a:r>
            <a:endParaRPr b="1"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control box for programming the motions of a robot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●"/>
            </a:pPr>
            <a:r>
              <a:rPr lang="de-DE" sz="105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Teach pendants are typically handheld devices and may be wired or wireless</a:t>
            </a:r>
            <a:endParaRPr sz="105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569a4c6e3_0_23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69a4c6e3_0_25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69a4c6e3_0_25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Depending on the robot’s design, the workspace is the envelope the robot can reach. </a:t>
            </a:r>
            <a:endParaRPr/>
          </a:p>
        </p:txBody>
      </p:sp>
      <p:sp>
        <p:nvSpPr>
          <p:cNvPr id="137" name="Google Shape;137;g7569a4c6e3_0_257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569a4c6e3_0_27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569a4c6e3_0_27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de-DE"/>
              <a:t>To coordinate the robot motions in a cartesian coordinate space (as opposed to other spaces such as the joint space), we have to define a set of coordinate frames.</a:t>
            </a:r>
            <a:endParaRPr/>
          </a:p>
        </p:txBody>
      </p:sp>
      <p:sp>
        <p:nvSpPr>
          <p:cNvPr id="151" name="Google Shape;151;g7569a4c6e3_0_273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69a4c6e3_0_28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69a4c6e3_0_28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Then, the typical industrial robot can be controlled in two spaces: </a:t>
            </a:r>
            <a:r>
              <a:rPr b="1" lang="de-DE" sz="1100"/>
              <a:t>joint space</a:t>
            </a:r>
            <a:r>
              <a:rPr lang="de-DE" sz="1100"/>
              <a:t> and </a:t>
            </a:r>
            <a:r>
              <a:rPr b="1" lang="de-DE" sz="1100"/>
              <a:t>cartesian space</a:t>
            </a:r>
            <a:r>
              <a:rPr lang="de-DE" sz="1100"/>
              <a:t>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-DE" sz="1100"/>
              <a:t>MoveJ </a:t>
            </a:r>
            <a:r>
              <a:rPr lang="de-DE" sz="1100"/>
              <a:t>– move the robot linear in joint space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de-DE" sz="1100"/>
              <a:t>MoveL </a:t>
            </a:r>
            <a:r>
              <a:rPr lang="de-DE" sz="1100"/>
              <a:t>or </a:t>
            </a:r>
            <a:r>
              <a:rPr b="1" lang="de-DE" sz="1100"/>
              <a:t>MoveC </a:t>
            </a:r>
            <a:r>
              <a:rPr lang="de-DE" sz="1100"/>
              <a:t>– move the robot linear/circular in cartesian space (ee-velocity)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/>
              <a:t>For MoveL you specify a desired pose for the end-effector AND a desired Cartesian path. To find the necessary joint positions along the desired Cartesian path, the robot controller must calculate the inverse position and velocity kinematics of the robot.</a:t>
            </a:r>
            <a:endParaRPr sz="11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7569a4c6e3_0_28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69a4c6e3_0_30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69a4c6e3_0_30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7569a4c6e3_0_30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425565" y="1296000"/>
            <a:ext cx="11348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25562" y="1978720"/>
            <a:ext cx="113484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9035597" y="6473314"/>
            <a:ext cx="273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20150416 tum logo blau png final.pn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61254" y="432000"/>
            <a:ext cx="799558" cy="42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 (Hintergrund)">
  <p:cSld name="Zwei Inhalte + Text (Hintergrund)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/>
          <p:nvPr/>
        </p:nvSpPr>
        <p:spPr>
          <a:xfrm>
            <a:off x="0" y="2870200"/>
            <a:ext cx="12195300" cy="398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422766" y="2870200"/>
            <a:ext cx="55986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/>
          <p:nvPr>
            <p:ph idx="2" type="pic"/>
          </p:nvPr>
        </p:nvSpPr>
        <p:spPr>
          <a:xfrm>
            <a:off x="6199214" y="2857500"/>
            <a:ext cx="55752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3" type="body"/>
          </p:nvPr>
        </p:nvSpPr>
        <p:spPr>
          <a:xfrm>
            <a:off x="425565" y="2133600"/>
            <a:ext cx="11348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oße Bilder">
  <p:cSld name="große Bil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>
            <p:ph idx="2" type="pic"/>
          </p:nvPr>
        </p:nvSpPr>
        <p:spPr>
          <a:xfrm>
            <a:off x="0" y="2844799"/>
            <a:ext cx="121953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25565" y="2133600"/>
            <a:ext cx="11348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er formatfüllend">
  <p:cSld name="Bilder formatfüllend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>
            <p:ph idx="2" type="pic"/>
          </p:nvPr>
        </p:nvSpPr>
        <p:spPr>
          <a:xfrm>
            <a:off x="0" y="2133601"/>
            <a:ext cx="121953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">
  <p:cSld name="Bilder formatfüllend_1">
    <p:bg>
      <p:bgPr>
        <a:solidFill>
          <a:srgbClr val="282C34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61632" y="432000"/>
            <a:ext cx="805817" cy="42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">
  <p:cSld name="End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25565" y="1296000"/>
            <a:ext cx="11348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9035597" y="6473314"/>
            <a:ext cx="273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20150416 tum logo blau png final.png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61254" y="432000"/>
            <a:ext cx="799558" cy="42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_with_white">
  <p:cSld name="Start_with_whit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25565" y="1296000"/>
            <a:ext cx="11348400" cy="5016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0" lIns="10800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25562" y="1978720"/>
            <a:ext cx="11348400" cy="1274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0" lIns="10800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9035597" y="6473314"/>
            <a:ext cx="2736600" cy="36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ctr" bIns="45700" lIns="10800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61632" y="432000"/>
            <a:ext cx="805817" cy="42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25562" y="1978720"/>
            <a:ext cx="11348400" cy="4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7154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11133079" y="6408271"/>
            <a:ext cx="767100" cy="3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>
  <p:cSld name="zwei Inhalt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25566" y="2136000"/>
            <a:ext cx="55761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97852" y="2136000"/>
            <a:ext cx="55761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rt">
  <p:cSld name="Star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425562" y="1978720"/>
            <a:ext cx="113484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8"/>
          <p:cNvSpPr/>
          <p:nvPr/>
        </p:nvSpPr>
        <p:spPr>
          <a:xfrm>
            <a:off x="11133079" y="6408271"/>
            <a:ext cx="767100" cy="3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</a:pPr>
            <a:r>
              <a:t/>
            </a:r>
            <a:endParaRPr b="0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">
  <p:cSld name="Inhal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+ Text">
  <p:cSld name="Inhalt + 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425565" y="2857501"/>
            <a:ext cx="11348400" cy="33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25565" y="2133601"/>
            <a:ext cx="11348400" cy="67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 + Text">
  <p:cSld name="Zwei Inhalte +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425565" y="2133600"/>
            <a:ext cx="113484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404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422767" y="2865003"/>
            <a:ext cx="55860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7154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7154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/>
          <p:nvPr>
            <p:ph idx="3" type="pic"/>
          </p:nvPr>
        </p:nvSpPr>
        <p:spPr>
          <a:xfrm>
            <a:off x="6199214" y="2865121"/>
            <a:ext cx="55752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−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10287118" y="6563241"/>
            <a:ext cx="1487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517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035597" y="6473314"/>
            <a:ext cx="2736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61632" y="432000"/>
            <a:ext cx="805817" cy="4246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ayer.vimeo.com/video/56125747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IronLanguages/ironpython2/releases/tag/ipy-2.7.9" TargetMode="External"/><Relationship Id="rId4" Type="http://schemas.openxmlformats.org/officeDocument/2006/relationships/hyperlink" Target="https://github.com/augmentedfabricationlab/ur_online_contro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25565" y="1296000"/>
            <a:ext cx="11348287" cy="501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Robotic Fabrication - Introduction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24337" l="0" r="0" t="9937"/>
          <a:stretch/>
        </p:blipFill>
        <p:spPr>
          <a:xfrm>
            <a:off x="425575" y="2133600"/>
            <a:ext cx="11348399" cy="41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-1099" l="34580" r="22622" t="1100"/>
          <a:stretch/>
        </p:blipFill>
        <p:spPr>
          <a:xfrm>
            <a:off x="6345750" y="893725"/>
            <a:ext cx="5426750" cy="57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875626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UR 10e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-1099" l="34580" r="22622" t="1100"/>
          <a:stretch/>
        </p:blipFill>
        <p:spPr>
          <a:xfrm>
            <a:off x="6345750" y="893725"/>
            <a:ext cx="5426750" cy="5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27120" r="22478" t="0"/>
          <a:stretch/>
        </p:blipFill>
        <p:spPr>
          <a:xfrm>
            <a:off x="273175" y="3311563"/>
            <a:ext cx="2992474" cy="26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875626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UR 10e</a:t>
            </a:r>
            <a:endParaRPr sz="1800"/>
          </a:p>
        </p:txBody>
      </p:sp>
      <p:sp>
        <p:nvSpPr>
          <p:cNvPr id="202" name="Google Shape;202;p27"/>
          <p:cNvSpPr txBox="1"/>
          <p:nvPr/>
        </p:nvSpPr>
        <p:spPr>
          <a:xfrm>
            <a:off x="34936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Controller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9" name="Google Shape;209;p28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-1099" l="34580" r="22622" t="1100"/>
          <a:stretch/>
        </p:blipFill>
        <p:spPr>
          <a:xfrm>
            <a:off x="6345750" y="893725"/>
            <a:ext cx="5426750" cy="5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27289" r="27587" t="0"/>
          <a:stretch/>
        </p:blipFill>
        <p:spPr>
          <a:xfrm>
            <a:off x="3591737" y="3209375"/>
            <a:ext cx="2845349" cy="28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 b="0" l="27120" r="22478" t="0"/>
          <a:stretch/>
        </p:blipFill>
        <p:spPr>
          <a:xfrm>
            <a:off x="273175" y="3311563"/>
            <a:ext cx="2992474" cy="26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875626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UR 10e</a:t>
            </a:r>
            <a:endParaRPr sz="1800"/>
          </a:p>
        </p:txBody>
      </p:sp>
      <p:sp>
        <p:nvSpPr>
          <p:cNvPr id="214" name="Google Shape;214;p28"/>
          <p:cNvSpPr txBox="1"/>
          <p:nvPr/>
        </p:nvSpPr>
        <p:spPr>
          <a:xfrm>
            <a:off x="34936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Controller</a:t>
            </a:r>
            <a:endParaRPr sz="1800"/>
          </a:p>
        </p:txBody>
      </p:sp>
      <p:sp>
        <p:nvSpPr>
          <p:cNvPr id="215" name="Google Shape;215;p28"/>
          <p:cNvSpPr txBox="1"/>
          <p:nvPr/>
        </p:nvSpPr>
        <p:spPr>
          <a:xfrm>
            <a:off x="3803113" y="5591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Teach Pendant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7054"/>
          <a:stretch/>
        </p:blipFill>
        <p:spPr>
          <a:xfrm>
            <a:off x="5829300" y="966675"/>
            <a:ext cx="5544750" cy="55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4" name="Google Shape;224;p29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1" name="Google Shape;231;p30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7054"/>
          <a:stretch/>
        </p:blipFill>
        <p:spPr>
          <a:xfrm>
            <a:off x="5829300" y="966675"/>
            <a:ext cx="5544750" cy="55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8282">
            <a:off x="1069625" y="2066013"/>
            <a:ext cx="3666932" cy="39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robot introduction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23611" r="21945" t="0"/>
          <a:stretch/>
        </p:blipFill>
        <p:spPr>
          <a:xfrm>
            <a:off x="2981750" y="298500"/>
            <a:ext cx="7714925" cy="63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Robotic setup: 2 x UR10e </a:t>
            </a:r>
            <a:endParaRPr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2" name="Google Shape;242;p31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0" name="Google Shape;250;p32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Offline control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Online control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/>
              <a:t>real-time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/>
              <a:t>non-real-time</a:t>
            </a:r>
            <a:endParaRPr/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9" name="Google Shape;259;p33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Offline control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de-DE">
                <a:solidFill>
                  <a:srgbClr val="B7B7B7"/>
                </a:solidFill>
              </a:rPr>
              <a:t>Online control</a:t>
            </a:r>
            <a:endParaRPr>
              <a:solidFill>
                <a:srgbClr val="B7B7B7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de-DE">
                <a:solidFill>
                  <a:srgbClr val="B7B7B7"/>
                </a:solidFill>
              </a:rPr>
              <a:t>real-time </a:t>
            </a:r>
            <a:endParaRPr>
              <a:solidFill>
                <a:srgbClr val="B7B7B7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de-DE">
                <a:solidFill>
                  <a:srgbClr val="B7B7B7"/>
                </a:solidFill>
              </a:rPr>
              <a:t>non-real-time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b="7274" l="0" r="0" t="21894"/>
          <a:stretch/>
        </p:blipFill>
        <p:spPr>
          <a:xfrm>
            <a:off x="415000" y="4181213"/>
            <a:ext cx="9856974" cy="221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25565" y="1296001"/>
            <a:ext cx="11348287" cy="547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9035598" y="6473314"/>
            <a:ext cx="273681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414990" y="6473314"/>
            <a:ext cx="862128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25562" y="1978720"/>
            <a:ext cx="11348400" cy="41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Online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GH Interface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Offline control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de-DE">
                <a:solidFill>
                  <a:srgbClr val="B7B7B7"/>
                </a:solidFill>
              </a:rPr>
              <a:t>Online control</a:t>
            </a:r>
            <a:endParaRPr>
              <a:solidFill>
                <a:srgbClr val="B7B7B7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de-DE">
                <a:solidFill>
                  <a:srgbClr val="B7B7B7"/>
                </a:solidFill>
              </a:rPr>
              <a:t>real-time </a:t>
            </a:r>
            <a:endParaRPr>
              <a:solidFill>
                <a:srgbClr val="B7B7B7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de-DE">
                <a:solidFill>
                  <a:srgbClr val="B7B7B7"/>
                </a:solidFill>
              </a:rPr>
              <a:t>non-real-time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76" name="Google Shape;276;p35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7274" l="0" r="0" t="21894"/>
          <a:stretch/>
        </p:blipFill>
        <p:spPr>
          <a:xfrm>
            <a:off x="415000" y="4181213"/>
            <a:ext cx="9856974" cy="221228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graphicFrame>
        <p:nvGraphicFramePr>
          <p:cNvPr id="280" name="Google Shape;280;p35"/>
          <p:cNvGraphicFramePr/>
          <p:nvPr/>
        </p:nvGraphicFramePr>
        <p:xfrm>
          <a:off x="5692875" y="25932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EEEEE"/>
                </a:solidFill>
                <a:tableStyleId>{D53C8F1D-A6BF-4085-AFC7-56748F4509AC}</a:tableStyleId>
              </a:tblPr>
              <a:tblGrid>
                <a:gridCol w="970175"/>
                <a:gridCol w="1241775"/>
                <a:gridCol w="2367150"/>
              </a:tblGrid>
              <a:tr h="2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>
                          <a:highlight>
                            <a:srgbClr val="EEEEEE"/>
                          </a:highlight>
                        </a:rPr>
                        <a:t>Vendor</a:t>
                      </a:r>
                      <a:endParaRPr b="1"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>
                          <a:highlight>
                            <a:srgbClr val="EEEEEE"/>
                          </a:highlight>
                        </a:rPr>
                        <a:t>Language</a:t>
                      </a:r>
                      <a:endParaRPr b="1"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>
                          <a:highlight>
                            <a:srgbClr val="EEEEEE"/>
                          </a:highlight>
                        </a:rPr>
                        <a:t>Software</a:t>
                      </a:r>
                      <a:endParaRPr b="1"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7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ABB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Staubli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UR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KUKA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RAPID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VAL3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URScript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KRL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ABB RobotStudio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Staubli Robotics Suite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URSim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highlight>
                            <a:srgbClr val="EEEEEE"/>
                          </a:highlight>
                        </a:rPr>
                        <a:t>KUKA WorkVisual</a:t>
                      </a:r>
                      <a:endParaRPr>
                        <a:highlight>
                          <a:srgbClr val="EEEEEE"/>
                        </a:highlight>
                      </a:endParaRPr>
                    </a:p>
                  </a:txBody>
                  <a:tcPr marT="22850" marB="22850" marR="57150" marL="5715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81" name="Google Shape;281;p35"/>
          <p:cNvSpPr txBox="1"/>
          <p:nvPr/>
        </p:nvSpPr>
        <p:spPr>
          <a:xfrm>
            <a:off x="5657825" y="2071400"/>
            <a:ext cx="5197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Proprietary</a:t>
            </a:r>
            <a:r>
              <a:rPr lang="de-DE" sz="1800">
                <a:solidFill>
                  <a:srgbClr val="000000"/>
                </a:solidFill>
              </a:rPr>
              <a:t> language and tools: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de-DE">
                <a:solidFill>
                  <a:srgbClr val="999999"/>
                </a:solidFill>
              </a:rPr>
              <a:t>Offline control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solidFill>
                  <a:srgbClr val="000000"/>
                </a:solidFill>
              </a:rPr>
              <a:t>Online control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>
                <a:solidFill>
                  <a:srgbClr val="000000"/>
                </a:solidFill>
              </a:rPr>
              <a:t>real-time 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>
                <a:solidFill>
                  <a:srgbClr val="000000"/>
                </a:solidFill>
              </a:rPr>
              <a:t>non-real-time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0" name="Google Shape;290;p36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</a:pPr>
            <a:r>
              <a:rPr lang="de-DE">
                <a:solidFill>
                  <a:srgbClr val="999999"/>
                </a:solidFill>
              </a:rPr>
              <a:t>Offline control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solidFill>
                  <a:srgbClr val="000000"/>
                </a:solidFill>
              </a:rPr>
              <a:t>Online control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>
                <a:solidFill>
                  <a:srgbClr val="000000"/>
                </a:solidFill>
              </a:rPr>
              <a:t>real-time </a:t>
            </a:r>
            <a:endParaRPr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de-DE">
                <a:solidFill>
                  <a:srgbClr val="000000"/>
                </a:solidFill>
              </a:rPr>
              <a:t>non-real-time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</a:t>
            </a:r>
            <a:endParaRPr/>
          </a:p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9" name="Google Shape;299;p37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50" y="3909663"/>
            <a:ext cx="9856977" cy="242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 non-realtime online control</a:t>
            </a:r>
            <a:endParaRPr/>
          </a:p>
        </p:txBody>
      </p:sp>
      <p:sp>
        <p:nvSpPr>
          <p:cNvPr id="307" name="Google Shape;307;p38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08" name="Google Shape;308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051" y="2133600"/>
            <a:ext cx="7418450" cy="41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control plugins from within CAD design environments</a:t>
            </a:r>
            <a:endParaRPr/>
          </a:p>
        </p:txBody>
      </p:sp>
      <p:sp>
        <p:nvSpPr>
          <p:cNvPr id="316" name="Google Shape;316;p39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463" y="2921760"/>
            <a:ext cx="1165900" cy="749518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875" y="4398172"/>
            <a:ext cx="1165865" cy="1165866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320" y="2650525"/>
            <a:ext cx="2465775" cy="1292072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6210" y="2791954"/>
            <a:ext cx="1009196" cy="1009197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7989" y="4427107"/>
            <a:ext cx="2994429" cy="1107964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8466" y="4398156"/>
            <a:ext cx="1165865" cy="1165866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23" name="Google Shape;323;p39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Online Control</a:t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</a:t>
            </a:r>
            <a:endParaRPr/>
          </a:p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9" name="Google Shape;339;p41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C34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/>
        </p:nvSpPr>
        <p:spPr>
          <a:xfrm>
            <a:off x="0" y="0"/>
            <a:ext cx="12195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config --add channels conda-forge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remove --name afab19 --all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create -n urfab python=3.6 compas=0.11 compas_fab=0.9 --yes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activate urfab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(afab19) python -m compas_rhino.install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(afab19) python -m compas_fab.rhino.install -v 6.0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7" name="Google Shape;347;p42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C34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/>
          <p:nvPr/>
        </p:nvSpPr>
        <p:spPr>
          <a:xfrm>
            <a:off x="0" y="0"/>
            <a:ext cx="12195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(afab19) conda install jupyter rise pythreejs jupyter_contrib_nbextensions jupyter_nbextensions_configurator --yes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5" name="Google Shape;355;p43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C3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/>
        </p:nvSpPr>
        <p:spPr>
          <a:xfrm>
            <a:off x="0" y="0"/>
            <a:ext cx="12195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(afab19) python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&gt;&gt;&gt; import compas_fab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&gt;&gt;&gt; compas_fab.__version__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'0.9.0'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&gt;&gt;&gt; exit()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3" name="Google Shape;363;p44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introduction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</a:t>
            </a:r>
            <a:endParaRPr/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425562" y="1978720"/>
            <a:ext cx="11348400" cy="41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7154" lvl="0" marL="457200" rtl="0" algn="l">
              <a:spcBef>
                <a:spcPts val="0"/>
              </a:spcBef>
              <a:spcAft>
                <a:spcPts val="0"/>
              </a:spcAft>
              <a:buSzPts val="1867"/>
              <a:buAutoNum type="arabicPeriod"/>
            </a:pPr>
            <a:r>
              <a:rPr lang="de-DE"/>
              <a:t>Download the .msi file and install Ironpython 2.7.9. via: </a:t>
            </a:r>
            <a:r>
              <a:rPr lang="de-DE" u="sng">
                <a:solidFill>
                  <a:schemeClr val="hlink"/>
                </a:solidFill>
                <a:hlinkClick r:id="rId3"/>
              </a:rPr>
              <a:t>https://github.com/IronLanguages/ironpython2/releases/tag/ipy-2.7.9</a:t>
            </a:r>
            <a:endParaRPr/>
          </a:p>
          <a:p>
            <a:pPr indent="-347154" lvl="0" marL="457200" rtl="0" algn="l">
              <a:spcBef>
                <a:spcPts val="0"/>
              </a:spcBef>
              <a:spcAft>
                <a:spcPts val="0"/>
              </a:spcAft>
              <a:buSzPts val="1867"/>
              <a:buAutoNum type="arabicPeriod"/>
            </a:pPr>
            <a:r>
              <a:rPr lang="de-DE"/>
              <a:t>Clone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hlink"/>
                </a:solidFill>
                <a:hlinkClick r:id="rId4"/>
              </a:rPr>
              <a:t>https://github.com/augmentedfabricationlab/ur_online_control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into you workspace/projects folder.</a:t>
            </a:r>
            <a:endParaRPr/>
          </a:p>
          <a:p>
            <a:pPr indent="-347154" lvl="0" marL="457200" rtl="0" algn="l">
              <a:spcBef>
                <a:spcPts val="0"/>
              </a:spcBef>
              <a:spcAft>
                <a:spcPts val="0"/>
              </a:spcAft>
              <a:buSzPts val="1867"/>
              <a:buAutoNum type="arabicPeriod"/>
            </a:pPr>
            <a:r>
              <a:rPr lang="de-DE"/>
              <a:t>Open Rhino and add the following 2 directories to the Python path via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EditPythonScript &gt; Tools &gt; Options &gt; Add to search path:</a:t>
            </a:r>
            <a:endParaRPr/>
          </a:p>
          <a:p>
            <a:pPr indent="-347154" lvl="0" marL="914400" rtl="0" algn="l">
              <a:spcBef>
                <a:spcPts val="0"/>
              </a:spcBef>
              <a:spcAft>
                <a:spcPts val="0"/>
              </a:spcAft>
              <a:buSzPts val="1867"/>
              <a:buChar char="-"/>
            </a:pPr>
            <a:r>
              <a:rPr lang="de-DE"/>
              <a:t>Ironpython Path, e.g., C:\Program Files\IronPython 2.7\Lib</a:t>
            </a:r>
            <a:endParaRPr/>
          </a:p>
          <a:p>
            <a:pPr indent="-347154" lvl="0" marL="914400" rtl="0" algn="l">
              <a:spcBef>
                <a:spcPts val="0"/>
              </a:spcBef>
              <a:spcAft>
                <a:spcPts val="0"/>
              </a:spcAft>
              <a:buSzPts val="1867"/>
              <a:buChar char="-"/>
            </a:pPr>
            <a:r>
              <a:rPr lang="de-DE"/>
              <a:t>Parent folder or ur_online_control repository, e.g., C:\Users\yname\workspace\projects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5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2" name="Google Shape;372;p45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idx="1" type="body"/>
          </p:nvPr>
        </p:nvSpPr>
        <p:spPr>
          <a:xfrm>
            <a:off x="425565" y="2133601"/>
            <a:ext cx="11348400" cy="412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 find the grasshopper playground in the repo’s ghcomp folder: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ur_online_control.ghx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ur10e_setup.3dm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Copy these two files into your own project folder, and use and customize it to your needs.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Online Control</a:t>
            </a:r>
            <a:endParaRPr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solidFill>
          <a:srgbClr val="282C34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/>
        </p:nvSpPr>
        <p:spPr>
          <a:xfrm>
            <a:off x="0" y="0"/>
            <a:ext cx="121953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create -n uronl python=2.7.16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FFFFFF"/>
                </a:solidFill>
                <a:highlight>
                  <a:srgbClr val="282C34"/>
                </a:highlight>
                <a:latin typeface="Consolas"/>
                <a:ea typeface="Consolas"/>
                <a:cs typeface="Consolas"/>
                <a:sym typeface="Consolas"/>
              </a:rPr>
              <a:t>(base)  conda activate uronl</a:t>
            </a:r>
            <a:endParaRPr sz="1800">
              <a:solidFill>
                <a:srgbClr val="FFFFFF"/>
              </a:solidFill>
              <a:highlight>
                <a:srgbClr val="282C3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8" name="Google Shape;388;p47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3753" l="10071" r="0" t="0"/>
          <a:stretch/>
        </p:blipFill>
        <p:spPr>
          <a:xfrm>
            <a:off x="0" y="0"/>
            <a:ext cx="121951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1632" y="432000"/>
            <a:ext cx="805817" cy="42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Basic components of a robot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625" y="2133600"/>
            <a:ext cx="8165176" cy="422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425575" y="2133600"/>
            <a:ext cx="285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de-DE" sz="1800">
                <a:solidFill>
                  <a:srgbClr val="434343"/>
                </a:solidFill>
              </a:rPr>
              <a:t>M</a:t>
            </a:r>
            <a:r>
              <a:rPr lang="de-DE" sz="1800">
                <a:solidFill>
                  <a:srgbClr val="434343"/>
                </a:solidFill>
              </a:rPr>
              <a:t>anipulator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de-DE" sz="1800">
                <a:solidFill>
                  <a:srgbClr val="434343"/>
                </a:solidFill>
              </a:rPr>
              <a:t>End-effector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/>
              <a:buChar char="●"/>
            </a:pPr>
            <a:r>
              <a:rPr lang="de-DE" sz="1800">
                <a:solidFill>
                  <a:srgbClr val="434343"/>
                </a:solidFill>
              </a:rPr>
              <a:t>Actuators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/>
              <a:buChar char="●"/>
            </a:pPr>
            <a:r>
              <a:rPr lang="de-DE" sz="1800">
                <a:solidFill>
                  <a:srgbClr val="434343"/>
                </a:solidFill>
              </a:rPr>
              <a:t>Internal sensors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de-DE" sz="1800">
                <a:solidFill>
                  <a:srgbClr val="434343"/>
                </a:solidFill>
              </a:rPr>
              <a:t>External sensors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de-DE" sz="1800">
                <a:solidFill>
                  <a:srgbClr val="434343"/>
                </a:solidFill>
              </a:rPr>
              <a:t>Controller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lang="de-DE" sz="1800">
                <a:solidFill>
                  <a:srgbClr val="434343"/>
                </a:solidFill>
              </a:rPr>
              <a:t>Teach pendant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709750" y="3505200"/>
            <a:ext cx="17289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external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/>
              <a:t>sensor</a:t>
            </a:r>
            <a:endParaRPr sz="1500"/>
          </a:p>
        </p:txBody>
      </p:sp>
      <p:sp>
        <p:nvSpPr>
          <p:cNvPr id="133" name="Google Shape;133;p20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workspace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1" name="Google Shape;141;p21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5" y="2514362"/>
            <a:ext cx="3097973" cy="285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775" y="2762139"/>
            <a:ext cx="3484498" cy="260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3764" y="2515301"/>
            <a:ext cx="3349967" cy="285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49388" y="5210400"/>
            <a:ext cx="33627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Anthropomorphic manipulator</a:t>
            </a:r>
            <a:endParaRPr sz="1800"/>
          </a:p>
        </p:txBody>
      </p:sp>
      <p:sp>
        <p:nvSpPr>
          <p:cNvPr id="146" name="Google Shape;146;p21"/>
          <p:cNvSpPr txBox="1"/>
          <p:nvPr/>
        </p:nvSpPr>
        <p:spPr>
          <a:xfrm>
            <a:off x="3939780" y="5210400"/>
            <a:ext cx="41982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SCARA manipulator</a:t>
            </a:r>
            <a:endParaRPr sz="1800"/>
          </a:p>
        </p:txBody>
      </p:sp>
      <p:sp>
        <p:nvSpPr>
          <p:cNvPr id="147" name="Google Shape;147;p21"/>
          <p:cNvSpPr txBox="1"/>
          <p:nvPr/>
        </p:nvSpPr>
        <p:spPr>
          <a:xfrm>
            <a:off x="8060862" y="5210400"/>
            <a:ext cx="34845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-DE" sz="1800"/>
              <a:t>Cartesian manipulator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Robot coordinate frames</a:t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425578" y="2133600"/>
            <a:ext cx="37149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de-DE" sz="1800">
                <a:solidFill>
                  <a:srgbClr val="434343"/>
                </a:solidFill>
              </a:rPr>
              <a:t>World (WCF)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de-DE" sz="1800">
                <a:solidFill>
                  <a:srgbClr val="434343"/>
                </a:solidFill>
              </a:rPr>
              <a:t>Robot (RCF)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de-DE" sz="1800">
                <a:solidFill>
                  <a:srgbClr val="434343"/>
                </a:solidFill>
              </a:rPr>
              <a:t>Tool0 (T0CF)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de-DE" sz="1800">
                <a:solidFill>
                  <a:srgbClr val="434343"/>
                </a:solidFill>
              </a:rPr>
              <a:t>Tool (TCF)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de-DE" sz="1800">
                <a:solidFill>
                  <a:srgbClr val="434343"/>
                </a:solidFill>
              </a:rPr>
              <a:t>Object (OCF)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800" y="2133600"/>
            <a:ext cx="9004170" cy="42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Cartesian vs joint space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950" y="2370200"/>
            <a:ext cx="6804724" cy="340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>
            <p:ph idx="11" type="ftr"/>
          </p:nvPr>
        </p:nvSpPr>
        <p:spPr>
          <a:xfrm>
            <a:off x="414990" y="6473314"/>
            <a:ext cx="8621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Augmented Fabrication Lab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25565" y="1296001"/>
            <a:ext cx="11348400" cy="5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UR robot introduction</a:t>
            </a:r>
            <a:endParaRPr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9035598" y="6473314"/>
            <a:ext cx="2736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el 2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